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220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37CCD-BE01-4761-AFC6-308E155A1C9E}" type="datetimeFigureOut">
              <a:rPr lang="en-US" smtClean="0"/>
              <a:t>8/29/16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A2F10-F5AE-4388-A283-8C63D786A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152FD8-8F78-42FB-9BEB-9A80A586EEDD}" type="slidenum">
              <a:rPr lang="en-US"/>
              <a:pPr/>
              <a:t>1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DB278-832F-4D32-92CE-9A0DDEB979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3680ED-3FED-4CF0-8DAB-4772A15E1C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0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371600"/>
            <a:ext cx="8229600" cy="1143000"/>
          </a:xfrm>
        </p:spPr>
        <p:txBody>
          <a:bodyPr/>
          <a:lstStyle/>
          <a:p>
            <a:r>
              <a:rPr lang="en-US" sz="6000" b="1" u="sng" dirty="0">
                <a:latin typeface="Bodoni MT" pitchFamily="18" charset="0"/>
              </a:rPr>
              <a:t>Goal Setting</a:t>
            </a:r>
            <a:r>
              <a:rPr lang="en-US" sz="6000" u="sng" dirty="0">
                <a:latin typeface="Bodoni MT" pitchFamily="18" charset="0"/>
              </a:rPr>
              <a:t/>
            </a:r>
            <a:br>
              <a:rPr lang="en-US" sz="6000" u="sng" dirty="0">
                <a:latin typeface="Bodoni MT" pitchFamily="18" charset="0"/>
              </a:rPr>
            </a:br>
            <a:r>
              <a:rPr lang="en-US" sz="6000" dirty="0">
                <a:latin typeface="Bodoni MT" pitchFamily="18" charset="0"/>
              </a:rPr>
              <a:t>Educational Ownership</a:t>
            </a:r>
          </a:p>
        </p:txBody>
      </p:sp>
      <p:pic>
        <p:nvPicPr>
          <p:cNvPr id="15364" name="Picture 4" descr="MPj04395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67075"/>
            <a:ext cx="42672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952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a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Georgia" pitchFamily="18" charset="0"/>
              </a:rPr>
              <a:t>a. Pick something to achieve:  				get a B on an exam</a:t>
            </a:r>
          </a:p>
          <a:p>
            <a:pPr>
              <a:buFontTx/>
              <a:buNone/>
            </a:pPr>
            <a:r>
              <a:rPr lang="en-US" dirty="0">
                <a:latin typeface="Georgia" pitchFamily="18" charset="0"/>
              </a:rPr>
              <a:t>	b. Figure out steps to get to that goal – (e.g., finish the readings, go through the lecture notes, practice exams/note cards, etc.)</a:t>
            </a:r>
          </a:p>
          <a:p>
            <a:pPr>
              <a:buFontTx/>
              <a:buNone/>
            </a:pPr>
            <a:r>
              <a:rPr lang="en-US" dirty="0">
                <a:latin typeface="Georgia" pitchFamily="18" charset="0"/>
              </a:rPr>
              <a:t>	c. Large goals are overwhelming, do it  step by step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00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Accomplish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dirty="0">
                <a:latin typeface="Georgia" pitchFamily="18" charset="0"/>
              </a:rPr>
              <a:t>A. </a:t>
            </a:r>
            <a:r>
              <a:rPr lang="en-US" sz="2800" b="1" dirty="0">
                <a:latin typeface="Georgia" pitchFamily="18" charset="0"/>
              </a:rPr>
              <a:t>Set a timeline</a:t>
            </a:r>
            <a:r>
              <a:rPr lang="en-US" sz="2800" dirty="0">
                <a:latin typeface="Georgia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Georgia" pitchFamily="18" charset="0"/>
              </a:rPr>
              <a:t>	*Which day is the exam?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Georgia" pitchFamily="18" charset="0"/>
              </a:rPr>
              <a:t>	*How difficult is the course? (Difficult courses may need a longer timeline than easier courses)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Georgia" pitchFamily="18" charset="0"/>
              </a:rPr>
              <a:t>	*Make sure it is a realistic timeline (include work and social activities, if you can’t study for long periods of time, break up your studying into shorter, more frequent study sessions)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Georgia" pitchFamily="18" charset="0"/>
              </a:rPr>
              <a:t>	*Alternate studying between courses (unless you are very behind and have to focus on only one goal at a time)</a:t>
            </a:r>
          </a:p>
          <a:p>
            <a:endParaRPr lang="en-US" sz="2800" dirty="0"/>
          </a:p>
        </p:txBody>
      </p:sp>
      <p:pic>
        <p:nvPicPr>
          <p:cNvPr id="4" name="Picture 4" descr="MCBS02064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34291"/>
            <a:ext cx="1981200" cy="171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52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 Goals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58631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latin typeface="Georgia" pitchFamily="18" charset="0"/>
              </a:rPr>
              <a:t>B. Know best strategies to accomplish goal</a:t>
            </a:r>
          </a:p>
          <a:p>
            <a:pPr>
              <a:buFontTx/>
              <a:buNone/>
            </a:pPr>
            <a:r>
              <a:rPr lang="en-US" sz="2800" dirty="0">
                <a:latin typeface="Georgia" pitchFamily="18" charset="0"/>
              </a:rPr>
              <a:t>		*Environment</a:t>
            </a:r>
          </a:p>
          <a:p>
            <a:pPr>
              <a:buFontTx/>
              <a:buNone/>
            </a:pPr>
            <a:r>
              <a:rPr lang="en-US" sz="2800" dirty="0">
                <a:latin typeface="Georgia" pitchFamily="18" charset="0"/>
              </a:rPr>
              <a:t>		*Time of day</a:t>
            </a:r>
          </a:p>
          <a:p>
            <a:pPr>
              <a:buFontTx/>
              <a:buNone/>
            </a:pPr>
            <a:r>
              <a:rPr lang="en-US" sz="2800" dirty="0">
                <a:latin typeface="Georgia" pitchFamily="18" charset="0"/>
              </a:rPr>
              <a:t>		*Organization 				</a:t>
            </a:r>
          </a:p>
          <a:p>
            <a:pPr>
              <a:buFontTx/>
              <a:buNone/>
            </a:pPr>
            <a:r>
              <a:rPr lang="en-US" sz="2800" dirty="0">
                <a:latin typeface="Georgia" pitchFamily="18" charset="0"/>
              </a:rPr>
              <a:t>(including making sure you have all materials)</a:t>
            </a:r>
          </a:p>
          <a:p>
            <a:endParaRPr lang="en-US" dirty="0"/>
          </a:p>
        </p:txBody>
      </p:sp>
      <p:pic>
        <p:nvPicPr>
          <p:cNvPr id="4" name="Picture 7" descr="MCj007862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38600"/>
            <a:ext cx="1804988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MPj043936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572000"/>
            <a:ext cx="3048000" cy="203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MPj043898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18637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65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Accomplish Goals (cont</a:t>
            </a:r>
            <a:r>
              <a:rPr lang="en-US" dirty="0"/>
              <a:t>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>
                <a:latin typeface="Georgia" pitchFamily="18" charset="0"/>
              </a:rPr>
              <a:t>C. Know barriers to success</a:t>
            </a:r>
          </a:p>
          <a:p>
            <a:pPr>
              <a:buFontTx/>
              <a:buNone/>
            </a:pPr>
            <a:r>
              <a:rPr lang="en-US" dirty="0" smtClean="0">
                <a:latin typeface="Georgia" pitchFamily="18" charset="0"/>
              </a:rPr>
              <a:t>*</a:t>
            </a:r>
            <a:r>
              <a:rPr lang="en-US" dirty="0">
                <a:latin typeface="Georgia" pitchFamily="18" charset="0"/>
              </a:rPr>
              <a:t>What are your biggest </a:t>
            </a:r>
            <a:r>
              <a:rPr lang="en-US" dirty="0" smtClean="0">
                <a:latin typeface="Georgia" pitchFamily="18" charset="0"/>
              </a:rPr>
              <a:t>obstacles</a:t>
            </a:r>
          </a:p>
          <a:p>
            <a:pPr>
              <a:buFontTx/>
              <a:buNone/>
            </a:pP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>
                <a:latin typeface="Georgia" pitchFamily="18" charset="0"/>
              </a:rPr>
              <a:t>to staying on track when studying for an exam?</a:t>
            </a:r>
          </a:p>
          <a:p>
            <a:endParaRPr lang="en-US" dirty="0"/>
          </a:p>
        </p:txBody>
      </p:sp>
      <p:pic>
        <p:nvPicPr>
          <p:cNvPr id="4" name="Picture 19" descr="MPj043315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0"/>
            <a:ext cx="3429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MCBD07022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86200"/>
            <a:ext cx="1951038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3" descr="MPj043931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429000"/>
            <a:ext cx="225107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0" descr="MPj042241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399"/>
            <a:ext cx="1830388" cy="261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34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Accomplish Goals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>
                <a:latin typeface="Georgia" pitchFamily="18" charset="0"/>
              </a:rPr>
              <a:t>D. How to overcome barriers</a:t>
            </a:r>
          </a:p>
          <a:p>
            <a:pPr>
              <a:buFontTx/>
              <a:buNone/>
            </a:pPr>
            <a:r>
              <a:rPr lang="en-US" dirty="0">
                <a:latin typeface="Georgia" pitchFamily="18" charset="0"/>
              </a:rPr>
              <a:t>		*May need a new plan</a:t>
            </a:r>
          </a:p>
          <a:p>
            <a:pPr>
              <a:buFontTx/>
              <a:buNone/>
            </a:pPr>
            <a:r>
              <a:rPr lang="en-US" dirty="0">
                <a:latin typeface="Georgia" pitchFamily="18" charset="0"/>
              </a:rPr>
              <a:t>		*May need to sacrifice</a:t>
            </a:r>
          </a:p>
          <a:p>
            <a:pPr>
              <a:buFontTx/>
              <a:buNone/>
            </a:pPr>
            <a:r>
              <a:rPr lang="en-US" dirty="0">
                <a:latin typeface="Georgia" pitchFamily="18" charset="0"/>
              </a:rPr>
              <a:t>		*Better time management</a:t>
            </a:r>
          </a:p>
          <a:p>
            <a:pPr>
              <a:buFontTx/>
              <a:buNone/>
            </a:pPr>
            <a:r>
              <a:rPr lang="en-US" dirty="0">
                <a:latin typeface="Georgia" pitchFamily="18" charset="0"/>
              </a:rPr>
              <a:t>		*Avoid procrastination</a:t>
            </a:r>
          </a:p>
          <a:p>
            <a:pPr>
              <a:buFontTx/>
              <a:buNone/>
            </a:pPr>
            <a:r>
              <a:rPr lang="en-US" dirty="0">
                <a:latin typeface="Georgia" pitchFamily="18" charset="0"/>
              </a:rPr>
              <a:t>		*Improve organization</a:t>
            </a:r>
          </a:p>
          <a:p>
            <a:pPr>
              <a:buFontTx/>
              <a:buNone/>
            </a:pPr>
            <a:r>
              <a:rPr lang="en-US" dirty="0">
                <a:latin typeface="Georgia" pitchFamily="18" charset="0"/>
              </a:rPr>
              <a:t>		*Improve study habits</a:t>
            </a:r>
          </a:p>
        </p:txBody>
      </p:sp>
      <p:pic>
        <p:nvPicPr>
          <p:cNvPr id="4" name="Picture 8" descr="MCj031218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27650"/>
            <a:ext cx="1846263" cy="153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MPj030295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314" y="1219200"/>
            <a:ext cx="2187286" cy="351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MPj043945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32338"/>
            <a:ext cx="3048000" cy="212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02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 Goals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>
                <a:latin typeface="Georgia" pitchFamily="18" charset="0"/>
              </a:rPr>
              <a:t>E. Mark off each small goal you’re achieving</a:t>
            </a:r>
          </a:p>
          <a:p>
            <a:pPr>
              <a:buFontTx/>
              <a:buNone/>
            </a:pPr>
            <a:r>
              <a:rPr lang="en-US" dirty="0">
                <a:latin typeface="Georgia" pitchFamily="18" charset="0"/>
              </a:rPr>
              <a:t>	*Feels as if you have accomplished something instead of only considering a goal  “done” when it is </a:t>
            </a:r>
            <a:r>
              <a:rPr lang="en-US" i="1" dirty="0">
                <a:latin typeface="Georgia" pitchFamily="18" charset="0"/>
              </a:rPr>
              <a:t>completely</a:t>
            </a:r>
            <a:r>
              <a:rPr lang="en-US" dirty="0">
                <a:latin typeface="Georgia" pitchFamily="18" charset="0"/>
              </a:rPr>
              <a:t> finished.</a:t>
            </a:r>
          </a:p>
          <a:p>
            <a:endParaRPr lang="en-US" dirty="0"/>
          </a:p>
        </p:txBody>
      </p:sp>
      <p:pic>
        <p:nvPicPr>
          <p:cNvPr id="4" name="Picture 5" descr="MCj04260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495800"/>
            <a:ext cx="277018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867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for Time Management and Goal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Paper forms: monthly calendars, weekly schedule sheets </a:t>
            </a:r>
          </a:p>
          <a:p>
            <a:r>
              <a:rPr lang="en-US" dirty="0"/>
              <a:t>Technology: computer schedules (Google calendar), alarm reminders on phone, online timers (www.mytomatoes.com)</a:t>
            </a:r>
          </a:p>
          <a:p>
            <a:r>
              <a:rPr lang="en-US" dirty="0"/>
              <a:t>Other tools: plan using course syllabus, use DRES academic coaching program</a:t>
            </a:r>
          </a:p>
          <a:p>
            <a:endParaRPr lang="en-US" dirty="0"/>
          </a:p>
        </p:txBody>
      </p:sp>
      <p:pic>
        <p:nvPicPr>
          <p:cNvPr id="4" name="Picture 4" descr="MMj0295153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700" y="5229225"/>
            <a:ext cx="12573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89840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138</Words>
  <Application>Microsoft Macintosh PowerPoint</Application>
  <PresentationFormat>On-screen Show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Goal Setting Educational Ownership</vt:lpstr>
      <vt:lpstr>Set a Goal</vt:lpstr>
      <vt:lpstr>Accomplish Goals</vt:lpstr>
      <vt:lpstr>Accomplish Goals (cont.)</vt:lpstr>
      <vt:lpstr>Accomplish Goals (cont.)</vt:lpstr>
      <vt:lpstr>Accomplish Goals (cont.)</vt:lpstr>
      <vt:lpstr>Accomplish Goals (cont.)</vt:lpstr>
      <vt:lpstr>Tools for Time Management and Goal Setting</vt:lpstr>
    </vt:vector>
  </TitlesOfParts>
  <Company>UIUC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prep_for_success_april10[1]</dc:title>
  <dc:creator>dres-genrss</dc:creator>
  <dc:description>Goal Setting_x000d_Educational Ownership</dc:description>
  <cp:lastModifiedBy>Teacher Gunderson</cp:lastModifiedBy>
  <cp:revision>21</cp:revision>
  <dcterms:created xsi:type="dcterms:W3CDTF">2009-04-03T17:28:47Z</dcterms:created>
  <dcterms:modified xsi:type="dcterms:W3CDTF">2016-08-29T23:11:36Z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prep_for_success_april10[1]</vt:lpwstr>
  </property>
  <property fmtid="{D5CDD505-2E9C-101B-9397-08002B2CF9AE}" pid="3" name="SlideDescription">
    <vt:lpwstr>Goal Setting_x000d_Educational Ownership</vt:lpwstr>
  </property>
</Properties>
</file>